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76" r:id="rId8"/>
    <p:sldId id="274" r:id="rId9"/>
    <p:sldId id="277" r:id="rId10"/>
    <p:sldId id="273" r:id="rId11"/>
    <p:sldId id="275" r:id="rId12"/>
    <p:sldId id="261" r:id="rId13"/>
    <p:sldId id="262" r:id="rId14"/>
    <p:sldId id="278" r:id="rId15"/>
    <p:sldId id="263" r:id="rId16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D75D-037A-4805-BF56-D2B63122C1C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646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4F5FE-BA87-4E42-AC9E-96692338E8B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961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6A-4A65-490A-A2B4-C6F9CBA2F98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334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F9F2-E63B-4509-AE46-6E24BE3F389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01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655D-1DCE-4210-A6F2-46E43620E32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95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2A1F-53FF-49D1-9754-45D005971C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153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0363-3D3F-4677-AF25-A5D8C462AB8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789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7AE4E-533A-47B5-A672-7106109D91A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701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9353-8949-4010-81FA-43401A724D1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62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6F3C-2B3D-4726-88DB-38BF78CB13E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450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1AB5D-E9AF-45E5-8001-199E3EDCAEC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526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A723353-C880-499F-A3E8-515D6AD49FC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sciway2.net/2002/a85b/thewedg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631113" cy="3024187"/>
          </a:xfrm>
        </p:spPr>
        <p:txBody>
          <a:bodyPr/>
          <a:lstStyle/>
          <a:p>
            <a:pPr eaLnBrk="1" hangingPunct="1"/>
            <a:r>
              <a:rPr lang="en-NZ" sz="6000" smtClean="0"/>
              <a:t>Biological orientation responses in animals</a:t>
            </a:r>
            <a:br>
              <a:rPr lang="en-NZ" sz="6000" smtClean="0"/>
            </a:br>
            <a:r>
              <a:rPr lang="en-NZ" sz="6000" smtClean="0"/>
              <a:t>1 – </a:t>
            </a:r>
            <a:r>
              <a:rPr lang="en-NZ" smtClean="0"/>
              <a:t>Taxes and Kineses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3" name="Picture 5" descr="skat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149725"/>
            <a:ext cx="14716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44917" y="6380609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Klinotaxis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NZ" smtClean="0"/>
              <a:t>When a blowfly maggot is ready to pupate it moves away from light to find a dark spot to hide. (see next slide)</a:t>
            </a:r>
          </a:p>
        </p:txBody>
      </p:sp>
      <p:pic>
        <p:nvPicPr>
          <p:cNvPr id="19461" name="Picture 5" descr="mag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71788"/>
            <a:ext cx="368935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Blue Bottle 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24479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76600" y="58769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/>
              <a:t>maggot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588125" y="5589588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/>
              <a:t>mum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5649913"/>
          </a:xfrm>
        </p:spPr>
        <p:txBody>
          <a:bodyPr/>
          <a:lstStyle/>
          <a:p>
            <a:pPr eaLnBrk="1" hangingPunct="1"/>
            <a:r>
              <a:rPr lang="en-NZ" sz="3600" b="1" smtClean="0"/>
              <a:t>Klinotaxis</a:t>
            </a:r>
            <a:r>
              <a:rPr lang="en-NZ" smtClean="0"/>
              <a:t> is where an animal uses its one receptor to test the environment in order to orient itself.</a:t>
            </a:r>
          </a:p>
          <a:p>
            <a:pPr eaLnBrk="1" hangingPunct="1"/>
            <a:r>
              <a:rPr lang="en-NZ" smtClean="0"/>
              <a:t>A maggot shows negative photo-klinotaxis when it keeps turning its head from side to side to move away from directional light.</a:t>
            </a:r>
          </a:p>
        </p:txBody>
      </p:sp>
      <p:pic>
        <p:nvPicPr>
          <p:cNvPr id="21508" name="Picture 4" descr="Klinotax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16338"/>
            <a:ext cx="540067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Rheotaxis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Trout will line themselves in an upstream direction.</a:t>
            </a:r>
          </a:p>
        </p:txBody>
      </p:sp>
      <p:pic>
        <p:nvPicPr>
          <p:cNvPr id="7173" name="Picture 5" descr="threeTr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5334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Kineses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 non-directional response to a stimulus</a:t>
            </a:r>
          </a:p>
          <a:p>
            <a:pPr eaLnBrk="1" hangingPunct="1"/>
            <a:r>
              <a:rPr lang="en-NZ" smtClean="0"/>
              <a:t>A change in activity resulting from the change in intensity of the stimulus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Orthokinesis = change in speed </a:t>
            </a:r>
          </a:p>
          <a:p>
            <a:pPr eaLnBrk="1" hangingPunct="1"/>
            <a:r>
              <a:rPr lang="en-NZ" smtClean="0"/>
              <a:t>Klinokinesis = change in rate of turning</a:t>
            </a:r>
          </a:p>
        </p:txBody>
      </p:sp>
      <p:pic>
        <p:nvPicPr>
          <p:cNvPr id="8200" name="Picture 8" descr="sl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142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67362E-19 C 0.42222 0.06574 0.84479 0.13171 0.93802 -0.00579 C 1.0316 -0.14329 0.71754 -0.71829 0.56024 -0.82546 C 0.40295 -0.93264 0.09497 -0.77292 -0.00608 -0.64907 C -0.10695 -0.52523 -0.04515 -0.18889 -0.04567 -0.08264 C -0.04619 0.02408 -0.15296 -0.02963 -0.00885 -0.00995 C 0.13524 0.01019 0.67361 0.16412 0.8191 0.03727 C 0.96424 -0.08958 0.97691 -0.66412 0.86302 -0.7706 C 0.74948 -0.87708 0.26285 -0.6993 0.13663 -0.60185 C 0.01042 -0.5044 0.07379 -0.28773 0.10573 -0.18634 C 0.1375 -0.08518 0.24566 0.01713 0.32778 0.00602 C 0.40972 -0.00509 0.53316 -0.17685 0.59705 -0.25301 C 0.66077 -0.3294 0.67049 -0.45162 0.71163 -0.45092 C 0.75261 -0.45023 0.83976 -0.30509 0.8441 -0.24907 C 0.84827 -0.19329 0.79688 -0.11481 0.73663 -0.11574 C 0.67639 -0.11713 0.54306 -0.21227 0.48229 -0.25694 C 0.42136 -0.30116 0.42083 -0.36204 0.37205 -0.38241 C 0.32327 -0.40278 0.22813 -0.40602 0.18958 -0.37847 C 0.1507 -0.35116 0.13958 -0.26782 0.13958 -0.21759 C 0.13924 -0.16759 0.1566 -0.10486 0.18802 -0.07847 C 0.21962 -0.05208 0.29722 -0.00231 0.32934 -0.0588 C 0.36146 -0.11528 0.39636 -0.32292 0.38073 -0.41759 C 0.36493 -0.51227 0.28056 -0.57755 0.23524 -0.62731 C 0.18993 -0.67708 0.13889 -0.70417 0.10868 -0.71574 C 0.0783 -0.72755 0.07465 -0.72778 0.05278 -0.69815 C 0.0309 -0.66805 -0.0026 -0.58542 -0.02239 -0.53727 C -0.04185 -0.48935 -0.18508 -0.49676 -0.06477 -0.40972 C 0.05556 -0.32292 0.37778 -0.16944 0.7 -0.01574 " pathEditMode="relative" ptsTypes="aaaaaaaaaaaaaaaaaaaaaaaaaaaA">
                                      <p:cBhvr>
                                        <p:cTn id="6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Orthokinesis in Slaters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Slows in comfortable conditions</a:t>
            </a:r>
          </a:p>
        </p:txBody>
      </p:sp>
      <p:pic>
        <p:nvPicPr>
          <p:cNvPr id="15364" name="Picture 9" descr="Orthokines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0512" y="876301"/>
            <a:ext cx="1266825" cy="882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Klinokinesis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NZ" smtClean="0"/>
              <a:t>Turns more in comfortable conditions</a:t>
            </a:r>
          </a:p>
        </p:txBody>
      </p:sp>
      <p:pic>
        <p:nvPicPr>
          <p:cNvPr id="9222" name="Picture 6" descr="klinotax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989138"/>
            <a:ext cx="91630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619672" y="5934075"/>
            <a:ext cx="5256584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NZ" sz="3200" b="1" dirty="0" err="1" smtClean="0">
                <a:solidFill>
                  <a:srgbClr val="FF0000"/>
                </a:solidFill>
              </a:rPr>
              <a:t>Te</a:t>
            </a:r>
            <a:r>
              <a:rPr lang="en-NZ" sz="3200" b="1" dirty="0" smtClean="0">
                <a:solidFill>
                  <a:srgbClr val="FF0000"/>
                </a:solidFill>
              </a:rPr>
              <a:t> </a:t>
            </a:r>
            <a:r>
              <a:rPr lang="en-NZ" sz="3200" b="1" smtClean="0">
                <a:solidFill>
                  <a:srgbClr val="FF0000"/>
                </a:solidFill>
              </a:rPr>
              <a:t>Mutu</a:t>
            </a:r>
            <a:endParaRPr lang="en-N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Orientation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smtClean="0"/>
              <a:t>= behaviour that positions an animal in a certain direction</a:t>
            </a:r>
          </a:p>
        </p:txBody>
      </p:sp>
      <p:pic>
        <p:nvPicPr>
          <p:cNvPr id="3077" name="Picture 5" descr="Englishpointerpointing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38893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600" smtClean="0"/>
              <a:t>Useful Prefixes for Abiotic factors</a:t>
            </a:r>
            <a:endParaRPr lang="en-NZ" sz="240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NZ" smtClean="0"/>
              <a:t>Photo- Light (intensity, direction, duration)</a:t>
            </a:r>
          </a:p>
          <a:p>
            <a:pPr eaLnBrk="1" hangingPunct="1"/>
            <a:r>
              <a:rPr lang="en-NZ" smtClean="0"/>
              <a:t>Geo- Gravity (up and down)</a:t>
            </a:r>
          </a:p>
          <a:p>
            <a:pPr eaLnBrk="1" hangingPunct="1"/>
            <a:r>
              <a:rPr lang="en-NZ" smtClean="0"/>
              <a:t>Thermo- Temperature (range, average)</a:t>
            </a:r>
          </a:p>
          <a:p>
            <a:pPr eaLnBrk="1" hangingPunct="1"/>
            <a:r>
              <a:rPr lang="en-NZ" smtClean="0"/>
              <a:t>Hydro- Water (humidity, soil moisture)</a:t>
            </a:r>
          </a:p>
          <a:p>
            <a:pPr eaLnBrk="1" hangingPunct="1"/>
            <a:r>
              <a:rPr lang="en-NZ" smtClean="0"/>
              <a:t>Rheo- Current (running water direction)</a:t>
            </a:r>
          </a:p>
          <a:p>
            <a:pPr eaLnBrk="1" hangingPunct="1"/>
            <a:r>
              <a:rPr lang="en-NZ" smtClean="0"/>
              <a:t>Chemo- Chemicals (salt, pH, toxins, ions)</a:t>
            </a:r>
          </a:p>
          <a:p>
            <a:pPr eaLnBrk="1" hangingPunct="1"/>
            <a:r>
              <a:rPr lang="en-NZ" smtClean="0"/>
              <a:t>Thigmo- Touch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NZ" b="1" smtClean="0"/>
              <a:t>Taxes </a:t>
            </a:r>
            <a:r>
              <a:rPr lang="en-NZ" sz="3600" smtClean="0"/>
              <a:t>(singular – taxis)</a:t>
            </a:r>
            <a:endParaRPr lang="en-NZ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n-NZ" smtClean="0"/>
              <a:t>The movement of the whole animal either toward (positive), away from (negative) or at a fixed angle in relation to a stimulus.</a:t>
            </a:r>
          </a:p>
          <a:p>
            <a:pPr eaLnBrk="1" hangingPunct="1"/>
            <a:r>
              <a:rPr lang="en-NZ" smtClean="0"/>
              <a:t>Prefixes such as photo, geo etc. are used</a:t>
            </a:r>
          </a:p>
        </p:txBody>
      </p:sp>
      <p:pic>
        <p:nvPicPr>
          <p:cNvPr id="4103" name="Picture 7" descr="taxes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86113"/>
            <a:ext cx="29987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08400" y="4149725"/>
            <a:ext cx="2447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NZ" sz="2800" b="1"/>
              <a:t>Not this sort of taxes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en-NZ" smtClean="0"/>
              <a:t>Freshwater flatworms show positive chemotaxis when they move toward a piece of liver.</a:t>
            </a:r>
          </a:p>
        </p:txBody>
      </p:sp>
      <p:pic>
        <p:nvPicPr>
          <p:cNvPr id="5129" name="Picture 9" descr="planarian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417512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816_l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280828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74675" y="5805488"/>
            <a:ext cx="810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chemeClr val="bg1"/>
                </a:solidFill>
              </a:rPr>
              <a:t>WARNING – parts of this animation may not be exactly realistic, but No flatworms were harmed during its production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en-NZ" smtClean="0"/>
              <a:t>Moths show positive phototaxis in that they will fly toward a light.</a:t>
            </a:r>
          </a:p>
        </p:txBody>
      </p:sp>
      <p:pic>
        <p:nvPicPr>
          <p:cNvPr id="7171" name="Picture 5" descr="The Wed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3384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5148263" cy="5792788"/>
          </a:xfrm>
        </p:spPr>
        <p:txBody>
          <a:bodyPr/>
          <a:lstStyle/>
          <a:p>
            <a:pPr eaLnBrk="1" hangingPunct="1"/>
            <a:r>
              <a:rPr lang="en-NZ" smtClean="0"/>
              <a:t>If an animal uses </a:t>
            </a:r>
            <a:r>
              <a:rPr lang="en-NZ" smtClean="0">
                <a:solidFill>
                  <a:srgbClr val="FF6600"/>
                </a:solidFill>
              </a:rPr>
              <a:t>two receptors</a:t>
            </a:r>
            <a:r>
              <a:rPr lang="en-NZ" smtClean="0"/>
              <a:t> that each judge the distance of a stimulus to pinpoint the source of the stimulus it is called a </a:t>
            </a:r>
            <a:r>
              <a:rPr lang="en-NZ" b="1" smtClean="0">
                <a:solidFill>
                  <a:srgbClr val="FF6600"/>
                </a:solidFill>
              </a:rPr>
              <a:t>tropotaxis.</a:t>
            </a:r>
          </a:p>
          <a:p>
            <a:pPr eaLnBrk="1" hangingPunct="1"/>
            <a:r>
              <a:rPr lang="en-NZ" smtClean="0"/>
              <a:t>Male moths show positive chemo-tropotaxis when they zero in on a female moth producing a pheromone.</a:t>
            </a:r>
          </a:p>
          <a:p>
            <a:pPr eaLnBrk="1" hangingPunct="1"/>
            <a:endParaRPr lang="en-N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25987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2434">
            <a:off x="5106987" y="5199063"/>
            <a:ext cx="157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516688" y="62071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04025" y="623728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6227763" y="2420938"/>
            <a:ext cx="719137" cy="2232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6443663" y="2492375"/>
            <a:ext cx="719137" cy="2232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659563" y="4292600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chemeClr val="bg1"/>
                </a:solidFill>
              </a:rPr>
              <a:t>Pheromones</a:t>
            </a: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363">
            <a:off x="5076825" y="5013325"/>
            <a:ext cx="1654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898 L 0.09062 -0.390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5" grpId="1"/>
      <p:bldP spid="22536" grpId="0" animBg="1"/>
      <p:bldP spid="22537" grpId="0" animBg="1"/>
      <p:bldP spid="2253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en-NZ" b="1" smtClean="0"/>
              <a:t>Telotaxis</a:t>
            </a:r>
            <a:r>
              <a:rPr lang="en-NZ" smtClean="0"/>
              <a:t> is where an animal (e.g.moth) can use one sense organ to orient itself in relation to a stimulus.</a:t>
            </a:r>
          </a:p>
          <a:p>
            <a:pPr eaLnBrk="1" hangingPunct="1"/>
            <a:r>
              <a:rPr lang="en-NZ" smtClean="0"/>
              <a:t>E.g a moth can fly at a fixed angle to a light even with one eye covered (e.g.photo-telotaxis) </a:t>
            </a:r>
          </a:p>
        </p:txBody>
      </p:sp>
      <p:pic>
        <p:nvPicPr>
          <p:cNvPr id="20484" name="Picture 4" descr="lampmoth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89350"/>
            <a:ext cx="1992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81075"/>
            <a:ext cx="41354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3025775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mtClean="0">
                <a:solidFill>
                  <a:schemeClr val="tx1"/>
                </a:solidFill>
              </a:rPr>
              <a:t>Photo-telotaxis</a:t>
            </a:r>
          </a:p>
          <a:p>
            <a:pPr eaLnBrk="1" hangingPunct="1"/>
            <a:r>
              <a:rPr lang="en-NZ" smtClean="0">
                <a:solidFill>
                  <a:schemeClr val="tx1"/>
                </a:solidFill>
              </a:rPr>
              <a:t>How a honey bee can walk up a beam of light with one eye covered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48038" y="0"/>
            <a:ext cx="23764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Stimulation of these ommatidia causes turning to the left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211638" y="908050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867400" y="404813"/>
            <a:ext cx="2089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Stimulation of these causes no turning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5508625" y="765175"/>
            <a:ext cx="3587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092950" y="1700213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Stimulation of these causes turning right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092950" y="4005263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Stimulation of these causes rapid turning right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292725" y="5661025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Stimulation of these causes violent turning right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44917" y="6352034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 animBg="1"/>
      <p:bldP spid="23560" grpId="0"/>
      <p:bldP spid="23561" grpId="0" animBg="1"/>
      <p:bldP spid="23562" grpId="0"/>
      <p:bldP spid="23563" grpId="0"/>
      <p:bldP spid="23566" grpId="0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434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Biological orientation responses in animals 1 – Taxes and Kineses</vt:lpstr>
      <vt:lpstr>Orientation</vt:lpstr>
      <vt:lpstr>Useful Prefixes for Abiotic factors</vt:lpstr>
      <vt:lpstr>Taxes (singular – taxis)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Klinotaxis</vt:lpstr>
      <vt:lpstr>PowerPoint Presentation</vt:lpstr>
      <vt:lpstr>Rheotaxis</vt:lpstr>
      <vt:lpstr>Kineses</vt:lpstr>
      <vt:lpstr>Orthokinesis in Slaters</vt:lpstr>
      <vt:lpstr>Klinokinesis</vt:lpstr>
    </vt:vector>
  </TitlesOfParts>
  <Company>St. Marys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orientation responses in animals</dc:title>
  <dc:creator>Rick Wood</dc:creator>
  <cp:lastModifiedBy>Rick Wood</cp:lastModifiedBy>
  <cp:revision>19</cp:revision>
  <dcterms:created xsi:type="dcterms:W3CDTF">2008-03-01T22:46:44Z</dcterms:created>
  <dcterms:modified xsi:type="dcterms:W3CDTF">2014-02-10T23:49:24Z</dcterms:modified>
</cp:coreProperties>
</file>